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06" r:id="rId3"/>
    <p:sldId id="275" r:id="rId4"/>
    <p:sldId id="276" r:id="rId5"/>
    <p:sldId id="280" r:id="rId6"/>
    <p:sldId id="282" r:id="rId7"/>
    <p:sldId id="281" r:id="rId8"/>
    <p:sldId id="284" r:id="rId9"/>
    <p:sldId id="287" r:id="rId10"/>
    <p:sldId id="288" r:id="rId11"/>
    <p:sldId id="291" r:id="rId12"/>
    <p:sldId id="298" r:id="rId13"/>
    <p:sldId id="292" r:id="rId14"/>
    <p:sldId id="293" r:id="rId15"/>
    <p:sldId id="294" r:id="rId16"/>
    <p:sldId id="295" r:id="rId17"/>
    <p:sldId id="299" r:id="rId18"/>
    <p:sldId id="300" r:id="rId19"/>
    <p:sldId id="301" r:id="rId20"/>
    <p:sldId id="304" r:id="rId21"/>
    <p:sldId id="302" r:id="rId22"/>
    <p:sldId id="305" r:id="rId23"/>
    <p:sldId id="303" r:id="rId24"/>
    <p:sldId id="311" r:id="rId25"/>
    <p:sldId id="307" r:id="rId26"/>
    <p:sldId id="308" r:id="rId27"/>
    <p:sldId id="309" r:id="rId28"/>
    <p:sldId id="310" r:id="rId29"/>
    <p:sldId id="312" r:id="rId30"/>
    <p:sldId id="283" r:id="rId31"/>
    <p:sldId id="278" r:id="rId32"/>
    <p:sldId id="279" r:id="rId33"/>
    <p:sldId id="285" r:id="rId34"/>
    <p:sldId id="286" r:id="rId35"/>
    <p:sldId id="296" r:id="rId36"/>
    <p:sldId id="29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6666"/>
    <a:srgbClr val="FF6600"/>
    <a:srgbClr val="336600"/>
    <a:srgbClr val="00CCFF"/>
    <a:srgbClr val="003300"/>
    <a:srgbClr val="EF9825"/>
    <a:srgbClr val="9BBB59"/>
    <a:srgbClr val="E44A4A"/>
    <a:srgbClr val="FFFF66"/>
    <a:srgbClr val="EE121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0595" autoAdjust="0"/>
  </p:normalViewPr>
  <p:slideViewPr>
    <p:cSldViewPr>
      <p:cViewPr varScale="1">
        <p:scale>
          <a:sx n="112" d="100"/>
          <a:sy n="112" d="100"/>
        </p:scale>
        <p:origin x="-1692" y="-9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-690" y="-90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0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8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A88D6-AE65-4754-B8B4-E2E71A9DC04D}" type="datetimeFigureOut">
              <a:rPr lang="fr-FR"/>
              <a:pPr>
                <a:defRPr/>
              </a:pPr>
              <a:t>23/09/2014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A1BED-4287-46A8-8A1B-4B5220843D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" TargetMode="External"/><Relationship Id="rId2" Type="http://schemas.openxmlformats.org/officeDocument/2006/relationships/hyperlink" Target="http://www.oslandia.com/postgresql-session-6-postgi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ostgresql.org/wiki/Postgres-XC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msey/pointclou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benchmarks/UrbanAnalysis/" TargetMode="External"/><Relationship Id="rId2" Type="http://schemas.openxmlformats.org/officeDocument/2006/relationships/hyperlink" Target="https://github.com/pramsey/pointcloud#compression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mi-C/PPPP_utilities/blob/master/pointcloud/rc_compute_range.sq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://www.pdal.io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hiny.rstudio.com/" TargetMode="External"/><Relationship Id="rId7" Type="http://schemas.openxmlformats.org/officeDocument/2006/relationships/hyperlink" Target="http://cython.org/" TargetMode="External"/><Relationship Id="rId2" Type="http://schemas.openxmlformats.org/officeDocument/2006/relationships/hyperlink" Target="http://cran.r-project.org/web/views/Spatia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qgis.org/testing/en/docs/user_manual/processing/scripts.html" TargetMode="External"/><Relationship Id="rId5" Type="http://schemas.openxmlformats.org/officeDocument/2006/relationships/hyperlink" Target="http://grasswiki.osgeo.org/wiki/GRASS_and_Python" TargetMode="External"/><Relationship Id="rId4" Type="http://schemas.openxmlformats.org/officeDocument/2006/relationships/hyperlink" Target="http://resources.arcgis.com/en/communities/python/" TargetMode="Externa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nnclust/index.html" TargetMode="External"/><Relationship Id="rId2" Type="http://schemas.openxmlformats.org/officeDocument/2006/relationships/hyperlink" Target="https://github.com/Remi-C/Postgres_Day_2014_10_RemiC/tree/master/PLR_demo/cluste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Remi-C/PPPP_utilities/tree/master/pointcloud/patch_to_rast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awlab/python-pcl/blob/master/tests/test.py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b="1" cap="small" dirty="0" smtClean="0">
                <a:latin typeface="Arno Pro" pitchFamily="18" charset="0"/>
              </a:rPr>
              <a:t>A </a:t>
            </a:r>
            <a:r>
              <a:rPr lang="fr-FR" b="1" cap="small" dirty="0" smtClean="0">
                <a:latin typeface="Arno Pro" pitchFamily="18" charset="0"/>
              </a:rPr>
              <a:t>Postgres  Server </a:t>
            </a:r>
            <a:r>
              <a:rPr lang="fr-FR" b="1" cap="small" dirty="0" smtClean="0">
                <a:latin typeface="Arno Pro" pitchFamily="18" charset="0"/>
              </a:rPr>
              <a:t>for </a:t>
            </a:r>
            <a:r>
              <a:rPr lang="fr-FR" b="1" cap="small" dirty="0" smtClean="0">
                <a:latin typeface="Arno Pro" pitchFamily="18" charset="0"/>
              </a:rPr>
              <a:t>point </a:t>
            </a:r>
            <a:r>
              <a:rPr lang="fr-FR" b="1" cap="small" dirty="0" err="1" smtClean="0">
                <a:latin typeface="Arno Pro" pitchFamily="18" charset="0"/>
              </a:rPr>
              <a:t>clouds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err="1" smtClean="0">
                <a:latin typeface="Arno Pro" pitchFamily="18" charset="0"/>
              </a:rPr>
              <a:t>storage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smtClean="0">
                <a:latin typeface="Arno Pro" pitchFamily="18" charset="0"/>
              </a:rPr>
              <a:t>and </a:t>
            </a:r>
            <a:r>
              <a:rPr lang="fr-FR" b="1" cap="small" dirty="0" err="1" smtClean="0">
                <a:latin typeface="Arno Pro" pitchFamily="18" charset="0"/>
              </a:rPr>
              <a:t>processing</a:t>
            </a:r>
            <a:endParaRPr lang="fr-FR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2"/>
              </a:rPr>
              <a:t> </a:t>
            </a:r>
            <a:r>
              <a:rPr lang="en-US" dirty="0" err="1" smtClean="0">
                <a:latin typeface="Arno Pro" pitchFamily="18" charset="0"/>
                <a:hlinkClick r:id="rId2"/>
              </a:rPr>
              <a:t>postgresl</a:t>
            </a:r>
            <a:r>
              <a:rPr lang="en-US" dirty="0" smtClean="0">
                <a:latin typeface="Arno Pro" pitchFamily="18" charset="0"/>
                <a:hlinkClick r:id="rId2"/>
              </a:rPr>
              <a:t>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3"/>
              </a:rPr>
              <a:t>https://</a:t>
            </a:r>
            <a:r>
              <a:rPr lang="en-US" dirty="0" smtClean="0">
                <a:latin typeface="Arno Pro" pitchFamily="18" charset="0"/>
                <a:hlinkClick r:id="rId3"/>
              </a:rPr>
              <a:t>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</a:t>
            </a:r>
            <a:r>
              <a:rPr lang="en-US" dirty="0" err="1" smtClean="0">
                <a:latin typeface="Arno Pro" pitchFamily="18" charset="0"/>
              </a:rPr>
              <a:t>Cura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latin typeface="Arno Pro" pitchFamily="18" charset="0"/>
              </a:rPr>
              <a:t>Julien</a:t>
            </a:r>
            <a:r>
              <a:rPr lang="en-US" dirty="0" smtClean="0">
                <a:latin typeface="Arno Pro" pitchFamily="18" charset="0"/>
              </a:rPr>
              <a:t> </a:t>
            </a:r>
            <a:r>
              <a:rPr lang="en-US" dirty="0" err="1" smtClean="0">
                <a:latin typeface="Arno Pro" pitchFamily="18" charset="0"/>
              </a:rPr>
              <a:t>Perret</a:t>
            </a:r>
            <a:r>
              <a:rPr lang="en-US" dirty="0" smtClean="0">
                <a:latin typeface="Arno Pro" pitchFamily="18" charset="0"/>
              </a:rPr>
              <a:t> – Nicolas </a:t>
            </a:r>
            <a:r>
              <a:rPr lang="en-US" dirty="0" err="1" smtClean="0">
                <a:latin typeface="Arno Pro" pitchFamily="18" charset="0"/>
              </a:rPr>
              <a:t>paparoditis</a:t>
            </a:r>
            <a:r>
              <a:rPr lang="en-US" dirty="0" smtClean="0">
                <a:latin typeface="Arno Pro" pitchFamily="18" charset="0"/>
              </a:rPr>
              <a:t> – </a:t>
            </a:r>
            <a:r>
              <a:rPr lang="en-US" dirty="0" err="1" smtClean="0">
                <a:latin typeface="Arno Pro" pitchFamily="18" charset="0"/>
              </a:rPr>
              <a:t>GildaS</a:t>
            </a:r>
            <a:r>
              <a:rPr lang="en-US" dirty="0" smtClean="0">
                <a:latin typeface="Arno Pro" pitchFamily="18" charset="0"/>
              </a:rPr>
              <a:t> Le </a:t>
            </a:r>
            <a:r>
              <a:rPr lang="en-US" dirty="0" err="1" smtClean="0">
                <a:latin typeface="Arno Pro" pitchFamily="18" charset="0"/>
              </a:rPr>
              <a:t>meur</a:t>
            </a:r>
            <a:endParaRPr lang="en-US" dirty="0" smtClean="0">
              <a:latin typeface="Arno Pro" pitchFamily="18" charset="0"/>
            </a:endParaRP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10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[3] in “</a:t>
            </a:r>
            <a:r>
              <a:rPr lang="en-US" dirty="0" err="1" smtClean="0"/>
              <a:t>ressources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4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46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</a:t>
            </a:r>
            <a:r>
              <a:rPr lang="en-US" dirty="0" err="1" smtClean="0"/>
              <a:t>filesystem</a:t>
            </a:r>
            <a:endParaRPr lang="en-US" dirty="0" smtClean="0"/>
          </a:p>
          <a:p>
            <a:r>
              <a:rPr lang="en-US" cap="none" dirty="0" smtClean="0"/>
              <a:t>Typically, point clouds are cut in pieces to form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8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6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3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2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2" y="457200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79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0" y="367213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2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4" y="2357430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4" y="2000240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</a:t>
            </a:r>
            <a:r>
              <a:rPr lang="en-US" dirty="0" err="1" smtClean="0"/>
              <a:t>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18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500430" y="5357826"/>
            <a:ext cx="1857388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max folder number on NTFS and EXT </a:t>
              </a:r>
              <a:r>
                <a:rPr lang="en-US" dirty="0" err="1" smtClean="0"/>
                <a:t>filesystem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/>
          <p:cNvSpPr txBox="1"/>
          <p:nvPr/>
        </p:nvSpPr>
        <p:spPr>
          <a:xfrm>
            <a:off x="5715008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sufficient? 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day 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</a:t>
            </a:r>
            <a:r>
              <a:rPr lang="en-US" b="1" dirty="0" smtClean="0"/>
              <a:t>30 days of </a:t>
            </a:r>
            <a:r>
              <a:rPr lang="en-US" b="1" dirty="0" smtClean="0"/>
              <a:t>work for 1 laser!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0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create manually buffers 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DBMS 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Who use pure file system solution for data over 100’s of To?</a:t>
            </a:r>
            <a:endParaRPr lang="en-US" cap="none" dirty="0" smtClean="0"/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USing</a:t>
            </a:r>
            <a:r>
              <a:rPr lang="en-US" dirty="0" smtClean="0"/>
              <a:t> 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</a:t>
            </a:r>
            <a:r>
              <a:rPr lang="en-US" cap="none" dirty="0" smtClean="0"/>
              <a:t>.</a:t>
            </a:r>
            <a:endParaRPr lang="en-US" cap="none" dirty="0" smtClean="0"/>
          </a:p>
          <a:p>
            <a:r>
              <a:rPr lang="en-US" cap="none" dirty="0" smtClean="0"/>
              <a:t>Point clouds as a service : can be integrated in sophisticated client system.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use Postgres and not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2"/>
              </a:rPr>
              <a:t>postgres-</a:t>
            </a:r>
            <a:r>
              <a:rPr lang="en-US" dirty="0" err="1" smtClean="0">
                <a:hlinkClick r:id="rId2"/>
              </a:rPr>
              <a:t>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>
                <a:hlinkClick r:id="rId2"/>
              </a:rPr>
              <a:t>PointCloud</a:t>
            </a:r>
            <a:r>
              <a:rPr lang="en-US" cap="small" dirty="0" smtClean="0">
                <a:hlinkClick r:id="rId2"/>
              </a:rPr>
              <a:t> </a:t>
            </a:r>
            <a:r>
              <a:rPr lang="en-US" dirty="0" smtClean="0"/>
              <a:t>: </a:t>
            </a:r>
            <a:r>
              <a:rPr lang="en-US" dirty="0" smtClean="0"/>
              <a:t>efficient  </a:t>
            </a:r>
            <a:r>
              <a:rPr lang="en-US" dirty="0" smtClean="0"/>
              <a:t>storing/querying/Loading </a:t>
            </a:r>
            <a:r>
              <a:rPr lang="en-US" dirty="0" smtClean="0"/>
              <a:t>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is </a:t>
            </a:r>
            <a:r>
              <a:rPr lang="en-US" cap="small" dirty="0" err="1" smtClean="0"/>
              <a:t>PointCloud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8" y="3429000"/>
            <a:ext cx="4500562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</a:t>
            </a:r>
            <a:r>
              <a:rPr lang="en-US" dirty="0" smtClean="0"/>
              <a:t>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</a:t>
            </a:r>
            <a:r>
              <a:rPr lang="en-US" dirty="0" smtClean="0"/>
              <a:t>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6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</a:t>
            </a:r>
            <a:r>
              <a:rPr lang="en-US" dirty="0" smtClean="0"/>
              <a:t>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</a:t>
            </a:r>
            <a:r>
              <a:rPr lang="en-US" sz="2200" dirty="0" smtClean="0"/>
              <a:t>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2497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714612" y="1571612"/>
            <a:ext cx="4000528" cy="430887"/>
            <a:chOff x="0" y="1785926"/>
            <a:chExt cx="4000528" cy="430887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 smtClean="0"/>
                <a:t>GPS_time</a:t>
              </a:r>
              <a:r>
                <a:rPr lang="en-US" sz="1100" b="1" dirty="0" smtClean="0"/>
                <a:t>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</a:t>
              </a:r>
              <a:r>
                <a:rPr lang="en-US" sz="1100" dirty="0" smtClean="0"/>
                <a:t>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571604" y="157161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1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2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8" y="2500306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point </a:t>
            </a:r>
          </a:p>
          <a:p>
            <a:r>
              <a:rPr lang="en-US" dirty="0" smtClean="0"/>
              <a:t>Analogy : </a:t>
            </a:r>
            <a:r>
              <a:rPr lang="en-US" dirty="0" err="1" smtClean="0"/>
              <a:t>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8" y="2500306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  <a:endParaRPr lang="en-US" dirty="0" smtClean="0"/>
          </a:p>
          <a:p>
            <a:r>
              <a:rPr lang="en-US" dirty="0" smtClean="0"/>
              <a:t>Analogy : </a:t>
            </a:r>
            <a:r>
              <a:rPr lang="en-US" dirty="0" err="1" smtClean="0"/>
              <a:t>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500702"/>
            <a:ext cx="857256" cy="857256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2" y="5572140"/>
            <a:ext cx="1285882" cy="714380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428860" y="4429132"/>
            <a:ext cx="40005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?</a:t>
            </a:r>
          </a:p>
          <a:p>
            <a:pPr lvl="1"/>
            <a:r>
              <a:rPr lang="en-US" dirty="0" smtClean="0"/>
              <a:t>A Postgres extension created by </a:t>
            </a:r>
            <a:r>
              <a:rPr lang="en-US" dirty="0" err="1" smtClean="0"/>
              <a:t>P.Ramsey</a:t>
            </a:r>
            <a:r>
              <a:rPr lang="en-US" dirty="0" smtClean="0"/>
              <a:t> (founder of </a:t>
            </a:r>
            <a:r>
              <a:rPr lang="en-US" dirty="0" err="1" smtClean="0"/>
              <a:t>PostGis</a:t>
            </a:r>
            <a:r>
              <a:rPr lang="en-US" dirty="0" smtClean="0"/>
              <a:t>) (see ref.).</a:t>
            </a:r>
          </a:p>
          <a:p>
            <a:pPr lvl="1"/>
            <a:r>
              <a:rPr lang="en-US" dirty="0" smtClean="0"/>
              <a:t>Strong similarities to </a:t>
            </a:r>
            <a:r>
              <a:rPr lang="en-US" dirty="0" err="1" smtClean="0"/>
              <a:t>PostGIS</a:t>
            </a:r>
            <a:r>
              <a:rPr lang="en-US" dirty="0" smtClean="0"/>
              <a:t> (design, robustness, reliability, </a:t>
            </a:r>
            <a:r>
              <a:rPr lang="en-US" dirty="0" err="1" smtClean="0"/>
              <a:t>perfs</a:t>
            </a:r>
            <a:r>
              <a:rPr lang="en-US" dirty="0" smtClean="0"/>
              <a:t>) !</a:t>
            </a:r>
          </a:p>
          <a:p>
            <a:pPr lvl="1"/>
            <a:r>
              <a:rPr lang="en-US" dirty="0" smtClean="0"/>
              <a:t>New types (</a:t>
            </a:r>
            <a:r>
              <a:rPr lang="en-US" dirty="0" err="1" smtClean="0"/>
              <a:t>PC_Point</a:t>
            </a:r>
            <a:r>
              <a:rPr lang="en-US" dirty="0" smtClean="0"/>
              <a:t>, </a:t>
            </a:r>
            <a:r>
              <a:rPr lang="en-US" dirty="0" err="1" smtClean="0"/>
              <a:t>PC_Patch</a:t>
            </a:r>
            <a:r>
              <a:rPr lang="en-US" dirty="0" smtClean="0"/>
              <a:t>) + cast to </a:t>
            </a:r>
            <a:r>
              <a:rPr lang="en-US" dirty="0" err="1" smtClean="0"/>
              <a:t>geom</a:t>
            </a:r>
            <a:r>
              <a:rPr lang="en-US" dirty="0" smtClean="0"/>
              <a:t>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85720" y="3214686"/>
            <a:ext cx="3429024" cy="3021034"/>
          </a:xfrm>
          <a:prstGeom prst="roundRect">
            <a:avLst>
              <a:gd name="adj" fmla="val 7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>
            <a:off x="285720" y="3559734"/>
            <a:ext cx="342902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5720" y="3202544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PC_PATCH(schema)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0066" y="4806960"/>
            <a:ext cx="3000396" cy="13573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500066" y="5092712"/>
            <a:ext cx="30003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0066" y="476600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PC_POINT(schema)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0" y="6182045"/>
            <a:ext cx="92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</a:t>
            </a:r>
          </a:p>
          <a:p>
            <a:r>
              <a:rPr lang="en-US" sz="1200" dirty="0" smtClean="0"/>
              <a:t>from [2]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39754" y="5164150"/>
            <a:ext cx="2889270" cy="94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RemiCura\PROJETS\Postgres_Day_2014_10_RemiC\presentation\src\pramsey_pgpointcloud-foss4-2013_pcpoints.jpg"/>
          <p:cNvPicPr>
            <a:picLocks noChangeAspect="1" noChangeArrowheads="1"/>
          </p:cNvPicPr>
          <p:nvPr/>
        </p:nvPicPr>
        <p:blipFill>
          <a:blip r:embed="rId2" cstate="print"/>
          <a:srcRect l="2155" t="10490"/>
          <a:stretch>
            <a:fillRect/>
          </a:stretch>
        </p:blipFill>
        <p:spPr bwMode="auto">
          <a:xfrm>
            <a:off x="571504" y="5164150"/>
            <a:ext cx="2500330" cy="939918"/>
          </a:xfrm>
          <a:prstGeom prst="rect">
            <a:avLst/>
          </a:prstGeom>
          <a:noFill/>
        </p:spPr>
      </p:pic>
      <p:sp>
        <p:nvSpPr>
          <p:cNvPr id="22" name="Ellipse 21"/>
          <p:cNvSpPr/>
          <p:nvPr/>
        </p:nvSpPr>
        <p:spPr>
          <a:xfrm>
            <a:off x="3140418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3211856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3283294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3140891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3212329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3283767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0066" y="4306894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500066" y="429475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Metadata , stats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66" y="3786190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500066" y="377404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BBOX (</a:t>
            </a:r>
            <a:r>
              <a:rPr lang="en-US" dirty="0" err="1" smtClean="0"/>
              <a:t>PostGIS</a:t>
            </a:r>
            <a:r>
              <a:rPr lang="en-US" dirty="0" smtClean="0"/>
              <a:t> geometry)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5143504" y="3143248"/>
            <a:ext cx="3286148" cy="428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XML Schema</a:t>
            </a:r>
            <a:endParaRPr lang="en-US" dirty="0"/>
          </a:p>
        </p:txBody>
      </p:sp>
      <p:pic>
        <p:nvPicPr>
          <p:cNvPr id="1028" name="Picture 4" descr="E:\RemiCura\PROJETS\Postgres_Day_2014_10_RemiC\presentation\src\pointcloud_schema_illust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20" y="3571876"/>
            <a:ext cx="4143404" cy="2650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compression is important?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  <a:endParaRPr lang="en-US" cap="small" dirty="0" smtClean="0"/>
          </a:p>
          <a:p>
            <a:pPr>
              <a:buNone/>
            </a:pPr>
            <a:r>
              <a:rPr lang="en-US" cap="none" dirty="0" smtClean="0"/>
              <a:t>Because we know very well how to compress images !</a:t>
            </a:r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err="1" smtClean="0"/>
              <a:t>DNxHD</a:t>
            </a:r>
            <a:endParaRPr lang="fr-FR" dirty="0" smtClean="0"/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</a:t>
            </a:r>
            <a:r>
              <a:rPr lang="fr-FR" b="1" dirty="0" err="1" smtClean="0"/>
              <a:t>Mbyte</a:t>
            </a:r>
            <a:r>
              <a:rPr lang="fr-FR" b="1" dirty="0" smtClean="0"/>
              <a:t>/s</a:t>
            </a:r>
            <a:r>
              <a:rPr lang="fr-FR" dirty="0" smtClean="0"/>
              <a:t> (1/8) or </a:t>
            </a:r>
            <a:r>
              <a:rPr lang="fr-FR" b="1" dirty="0" smtClean="0"/>
              <a:t>4.5 </a:t>
            </a:r>
            <a:r>
              <a:rPr lang="fr-FR" b="1" dirty="0" err="1" smtClean="0"/>
              <a:t>Mbyte</a:t>
            </a:r>
            <a:r>
              <a:rPr lang="fr-FR" b="1" dirty="0" smtClean="0"/>
              <a:t>/s </a:t>
            </a:r>
            <a:r>
              <a:rPr lang="fr-FR" dirty="0" smtClean="0"/>
              <a:t>(1/30)</a:t>
            </a:r>
            <a:endParaRPr lang="fr-FR" dirty="0" smtClean="0"/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</a:t>
            </a:r>
            <a:r>
              <a:rPr lang="en-US" dirty="0" err="1" smtClean="0"/>
              <a:t>PointCloud</a:t>
            </a:r>
            <a:r>
              <a:rPr lang="en-US" dirty="0" smtClean="0"/>
              <a:t> : the tools I present </a:t>
            </a:r>
            <a:r>
              <a:rPr lang="en-US" b="1" dirty="0" smtClean="0"/>
              <a:t>are research tools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efficient </a:t>
            </a:r>
            <a:r>
              <a:rPr lang="en-US" dirty="0" smtClean="0"/>
              <a:t>storing/querying/Loading in </a:t>
            </a:r>
            <a:r>
              <a:rPr lang="en-US" dirty="0" smtClean="0"/>
              <a:t>postgres 	</a:t>
            </a:r>
            <a:r>
              <a:rPr lang="en-US" sz="1600" dirty="0" smtClean="0">
                <a:solidFill>
                  <a:srgbClr val="FF6600"/>
                </a:solidFill>
              </a:rPr>
              <a:t>Prototype</a:t>
            </a:r>
            <a:endParaRPr lang="en-US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/>
              <a:t>In base processing  </a:t>
            </a:r>
            <a:r>
              <a:rPr lang="en-US" dirty="0" smtClean="0"/>
              <a:t>	</a:t>
            </a:r>
            <a:r>
              <a:rPr lang="en-US" dirty="0" smtClean="0"/>
              <a:t>			</a:t>
            </a:r>
            <a:r>
              <a:rPr lang="en-US" sz="16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dirty="0" err="1" smtClean="0"/>
              <a:t>Visu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LOD					</a:t>
            </a:r>
            <a:r>
              <a:rPr lang="en-US" dirty="0" smtClean="0">
                <a:solidFill>
                  <a:srgbClr val="FF0000"/>
                </a:solidFill>
              </a:rPr>
              <a:t>Proof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of concept 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Streaming				</a:t>
            </a:r>
            <a:r>
              <a:rPr lang="en-US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dirty="0" smtClean="0"/>
              <a:t>Complex architecture</a:t>
            </a:r>
          </a:p>
          <a:p>
            <a:pPr lvl="2"/>
            <a:r>
              <a:rPr lang="en-US" dirty="0" smtClean="0"/>
              <a:t>Point cloud streaming			</a:t>
            </a:r>
            <a:r>
              <a:rPr lang="en-US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dirty="0" smtClean="0"/>
              <a:t>Interactive road side modeling		</a:t>
            </a:r>
            <a:r>
              <a:rPr lang="en-US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dirty="0" smtClean="0"/>
              <a:t>Batch computing				</a:t>
            </a:r>
            <a:r>
              <a:rPr lang="en-US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2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is always about exploiting similarities.</a:t>
            </a:r>
          </a:p>
          <a:p>
            <a:pPr lvl="1"/>
            <a:r>
              <a:rPr lang="en-US" dirty="0" err="1" smtClean="0"/>
              <a:t>PointCloud</a:t>
            </a:r>
            <a:r>
              <a:rPr lang="en-US" dirty="0" smtClean="0"/>
              <a:t> work attribute by attribute for one patch</a:t>
            </a:r>
          </a:p>
          <a:p>
            <a:pPr lvl="1"/>
            <a:r>
              <a:rPr lang="en-US" dirty="0" smtClean="0"/>
              <a:t>Depending of the similarities, 3 methods are proposed</a:t>
            </a:r>
          </a:p>
          <a:p>
            <a:pPr lvl="2"/>
            <a:r>
              <a:rPr lang="en-US" dirty="0" smtClean="0"/>
              <a:t>Use bit mask : 10001 ; 10002; 10003 	-&gt; mask=1000, data = 1,2,3</a:t>
            </a:r>
          </a:p>
          <a:p>
            <a:pPr lvl="2"/>
            <a:r>
              <a:rPr lang="en-US" dirty="0" smtClean="0"/>
              <a:t>Use repetition: 10,10,10,10,10,10,10 	-&gt; repetition=6, data = 10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lzip</a:t>
            </a:r>
            <a:r>
              <a:rPr lang="en-US" dirty="0" smtClean="0"/>
              <a:t> deflate algorithm (dictionary,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3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binary file on disk </a:t>
            </a:r>
            <a:r>
              <a:rPr lang="en-US" b="1" dirty="0" smtClean="0"/>
              <a:t>600 </a:t>
            </a:r>
            <a:r>
              <a:rPr lang="en-US" b="1" dirty="0" err="1" smtClean="0"/>
              <a:t>Mbyte</a:t>
            </a:r>
            <a:endParaRPr lang="en-US" b="1" dirty="0" smtClean="0"/>
          </a:p>
          <a:p>
            <a:pPr lvl="2"/>
            <a:r>
              <a:rPr lang="en-US" cap="none" dirty="0" smtClean="0"/>
              <a:t>In database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</a:t>
            </a:r>
            <a:r>
              <a:rPr lang="en-US" b="1" cap="none" dirty="0" err="1" smtClean="0"/>
              <a:t>Mbyte</a:t>
            </a:r>
            <a:endParaRPr lang="en-US" b="1" cap="none" dirty="0" smtClean="0"/>
          </a:p>
          <a:p>
            <a:pPr lvl="2"/>
            <a:r>
              <a:rPr lang="en-US" dirty="0" smtClean="0"/>
              <a:t>Binary file zipped on disk : </a:t>
            </a:r>
            <a:r>
              <a:rPr lang="en-US" b="1" dirty="0" smtClean="0"/>
              <a:t>305Mbyte</a:t>
            </a:r>
            <a:endParaRPr lang="en-US" b="1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patches as polygons.</a:t>
            </a:r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in several </a:t>
            </a:r>
            <a:r>
              <a:rPr lang="en-US" dirty="0" smtClean="0"/>
              <a:t>S.R.S </a:t>
            </a:r>
            <a:r>
              <a:rPr lang="en-US" dirty="0" smtClean="0"/>
              <a:t>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INDEX ON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USING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GIST(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ST_Transform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(patch::geometry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,4326)::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PC_PatchMin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PC_PatchMax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GIST(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fr-FR" sz="1800" dirty="0" smtClean="0"/>
              <a:t>BONUS :</a:t>
            </a:r>
            <a:endParaRPr lang="en-US" dirty="0" smtClean="0"/>
          </a:p>
          <a:p>
            <a:r>
              <a:rPr lang="en-US" sz="1800" dirty="0" smtClean="0"/>
              <a:t>FAST Function query : index on ND Descriptor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function computing ND descriptors of the 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ICA)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584400"/>
            <a:ext cx="3214710" cy="3087254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273982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500166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6893735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6000760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err="1" smtClean="0"/>
              <a:t>PointCloud</a:t>
            </a:r>
            <a:endParaRPr lang="en-US" cap="small" dirty="0" smtClean="0"/>
          </a:p>
          <a:p>
            <a:r>
              <a:rPr lang="en-US" cap="none" dirty="0" smtClean="0"/>
              <a:t>Simple test : use </a:t>
            </a:r>
            <a:r>
              <a:rPr lang="en-US" cap="none" dirty="0" smtClean="0">
                <a:hlinkClick r:id="rId2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Example of fast loading: project </a:t>
            </a:r>
            <a:r>
              <a:rPr lang="en-US" cap="none" dirty="0" err="1" smtClean="0">
                <a:hlinkClick r:id="rId3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</a:t>
            </a:r>
            <a:r>
              <a:rPr lang="en-US" dirty="0" err="1" smtClean="0"/>
              <a:t>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4" y="4893479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Binary</a:t>
            </a:r>
            <a:r>
              <a:rPr lang="fr-FR" sz="1600" dirty="0" smtClean="0"/>
              <a:t> Point </a:t>
            </a:r>
            <a:r>
              <a:rPr lang="fr-FR" sz="1600" dirty="0" err="1" smtClean="0"/>
              <a:t>cloud</a:t>
            </a:r>
            <a:r>
              <a:rPr lang="fr-FR" sz="1600" dirty="0" smtClean="0"/>
              <a:t> files</a:t>
            </a:r>
          </a:p>
          <a:p>
            <a:r>
              <a:rPr lang="fr-FR" sz="1600" dirty="0" smtClean="0"/>
              <a:t>(</a:t>
            </a:r>
            <a:r>
              <a:rPr lang="fr-FR" sz="1600" dirty="0" err="1" smtClean="0"/>
              <a:t>ply</a:t>
            </a:r>
            <a:r>
              <a:rPr lang="fr-FR" sz="1600" dirty="0" smtClean="0"/>
              <a:t>)</a:t>
            </a:r>
            <a:endParaRPr lang="fr-FR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4857760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  <a:endPara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Convert</a:t>
              </a:r>
              <a:r>
                <a:rPr lang="fr-FR" sz="1600" dirty="0" smtClean="0"/>
                <a:t> to ASCII CSV</a:t>
              </a:r>
              <a:endParaRPr lang="fr-FR" sz="1600" dirty="0" smtClean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Psql</a:t>
              </a:r>
              <a:r>
                <a:rPr lang="fr-FR" sz="1600" dirty="0" smtClean="0"/>
                <a:t>+ COPY</a:t>
              </a:r>
              <a:endParaRPr lang="fr-FR" sz="1600" dirty="0" smtClean="0"/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4963066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Create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(GROUP BY )</a:t>
            </a:r>
          </a:p>
          <a:p>
            <a:r>
              <a:rPr lang="fr-FR" sz="1600" dirty="0" err="1" smtClean="0"/>
              <a:t>Space</a:t>
            </a:r>
            <a:r>
              <a:rPr lang="fr-FR" sz="1600" dirty="0" smtClean="0"/>
              <a:t> + time</a:t>
            </a:r>
            <a:endParaRPr lang="fr-FR" sz="1600" dirty="0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4071934" y="4893479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Temp</a:t>
            </a:r>
            <a:r>
              <a:rPr lang="fr-FR" sz="1600" dirty="0" smtClean="0"/>
              <a:t> table </a:t>
            </a:r>
          </a:p>
          <a:p>
            <a:r>
              <a:rPr lang="fr-FR" sz="1600" dirty="0" smtClean="0"/>
              <a:t>X,Y,Z,I,…</a:t>
            </a:r>
            <a:endParaRPr lang="fr-FR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8" y="5072074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Write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Indexes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786578" y="3357562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smtClean="0"/>
              <a:t>Patch table: </a:t>
            </a:r>
          </a:p>
          <a:p>
            <a:r>
              <a:rPr lang="fr-FR" sz="1600" dirty="0" smtClean="0"/>
              <a:t>Id, </a:t>
            </a:r>
            <a:r>
              <a:rPr lang="fr-FR" sz="1600" dirty="0" err="1" smtClean="0"/>
              <a:t>PC_Patch</a:t>
            </a:r>
            <a:r>
              <a:rPr lang="fr-FR" sz="1600" dirty="0" smtClean="0"/>
              <a:t>(n)</a:t>
            </a:r>
            <a:endParaRPr lang="fr-FR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4" y="5572140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2" y="5391694"/>
            <a:ext cx="428628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391694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446991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6748480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r>
              <a:rPr lang="en-US" dirty="0" smtClean="0"/>
              <a:t>NOTA : put some sexy </a:t>
            </a:r>
            <a:r>
              <a:rPr lang="en-US" dirty="0" err="1" smtClean="0"/>
              <a:t>Z</a:t>
            </a:r>
            <a:r>
              <a:rPr lang="en-US" dirty="0" err="1" smtClean="0"/>
              <a:t>forest</a:t>
            </a:r>
            <a:r>
              <a:rPr lang="en-US" dirty="0" smtClean="0"/>
              <a:t> illustration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Tested on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</a:t>
            </a:r>
            <a:r>
              <a:rPr lang="en-US" dirty="0" smtClean="0"/>
              <a:t>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lvl="3"/>
            <a:r>
              <a:rPr lang="en-US" dirty="0" smtClean="0"/>
              <a:t>2.1 Million rows</a:t>
            </a:r>
          </a:p>
          <a:p>
            <a:pPr lvl="3"/>
            <a:r>
              <a:rPr lang="en-US" dirty="0" smtClean="0"/>
              <a:t>Table : </a:t>
            </a:r>
            <a:r>
              <a:rPr lang="en-US" dirty="0" smtClean="0"/>
              <a:t>1.4 </a:t>
            </a:r>
            <a:r>
              <a:rPr lang="en-US" dirty="0" err="1" smtClean="0"/>
              <a:t>GByte</a:t>
            </a:r>
            <a:r>
              <a:rPr lang="en-US" dirty="0" smtClean="0"/>
              <a:t> </a:t>
            </a:r>
            <a:r>
              <a:rPr lang="en-US" dirty="0" smtClean="0"/>
              <a:t>| Toast : </a:t>
            </a:r>
            <a:r>
              <a:rPr lang="en-US" dirty="0" smtClean="0"/>
              <a:t>29 </a:t>
            </a:r>
            <a:r>
              <a:rPr lang="en-US" dirty="0" err="1" smtClean="0"/>
              <a:t>Gbyte</a:t>
            </a:r>
            <a:r>
              <a:rPr lang="en-US" dirty="0" smtClean="0"/>
              <a:t> </a:t>
            </a:r>
            <a:r>
              <a:rPr lang="en-US" dirty="0" smtClean="0"/>
              <a:t>|  indexes : </a:t>
            </a:r>
            <a:r>
              <a:rPr lang="en-US" dirty="0" smtClean="0"/>
              <a:t>500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Big variation in Density/patch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A : 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lvl="3"/>
            <a:r>
              <a:rPr lang="en-US" dirty="0" smtClean="0"/>
              <a:t>580k rows</a:t>
            </a:r>
          </a:p>
          <a:p>
            <a:pPr lvl="3"/>
            <a:r>
              <a:rPr lang="en-US" dirty="0" smtClean="0"/>
              <a:t>Table : 64MByte | Toast : 45 </a:t>
            </a:r>
            <a:r>
              <a:rPr lang="en-US" dirty="0" err="1" smtClean="0"/>
              <a:t>Mbyte</a:t>
            </a:r>
            <a:r>
              <a:rPr lang="en-US" dirty="0" smtClean="0"/>
              <a:t> |  indexes : 85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7072330" y="3357562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500958" y="4357694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Querying is fast!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25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</a:t>
            </a:r>
            <a:r>
              <a:rPr lang="en-US" dirty="0" err="1" smtClean="0"/>
              <a:t>pgsql</a:t>
            </a:r>
            <a:r>
              <a:rPr lang="en-US" dirty="0" smtClean="0"/>
              <a:t> 		: patch-&gt;raster</a:t>
            </a:r>
          </a:p>
          <a:p>
            <a:r>
              <a:rPr lang="en-US" dirty="0" smtClean="0"/>
              <a:t>PL/PYTHON		: detection/clustering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80005" y="2143116"/>
            <a:ext cx="428628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</a:t>
            </a:r>
            <a:r>
              <a:rPr lang="en-US" dirty="0" smtClean="0"/>
              <a:t>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/>
              <a:t>R </a:t>
            </a:r>
            <a:endParaRPr lang="en-US" dirty="0" smtClean="0"/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2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3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Python</a:t>
            </a:r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err="1" smtClean="0">
                <a:hlinkClick r:id="rId4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</a:t>
            </a:r>
            <a:r>
              <a:rPr lang="en-US" dirty="0" err="1" smtClean="0"/>
              <a:t>Cpp</a:t>
            </a:r>
            <a:r>
              <a:rPr lang="en-US" dirty="0" smtClean="0"/>
              <a:t> for </a:t>
            </a:r>
            <a:r>
              <a:rPr lang="en-US" dirty="0" err="1" smtClean="0"/>
              <a:t>perf</a:t>
            </a:r>
            <a:r>
              <a:rPr lang="en-US" dirty="0" smtClean="0"/>
              <a:t> (</a:t>
            </a:r>
            <a:r>
              <a:rPr lang="en-US" dirty="0" err="1" smtClean="0">
                <a:hlinkClick r:id="rId7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Repo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29388" y="2214554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6518" y="2714620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715140" y="2000240"/>
            <a:ext cx="1500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5929322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2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428728" y="2000240"/>
            <a:ext cx="1285884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cap="none" dirty="0" smtClean="0"/>
              <a:t>Easy to create an extension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High </a:t>
            </a:r>
            <a:r>
              <a:rPr lang="en-US" dirty="0" smtClean="0"/>
              <a:t>level </a:t>
            </a:r>
            <a:r>
              <a:rPr lang="en-US" dirty="0" smtClean="0"/>
              <a:t>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</a:t>
            </a:r>
            <a:r>
              <a:rPr lang="en-US" dirty="0" smtClean="0"/>
              <a:t>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  <a:endParaRPr lang="fr-FR" sz="1600" dirty="0" smtClean="0"/>
          </a:p>
        </p:txBody>
      </p:sp>
      <p:sp>
        <p:nvSpPr>
          <p:cNvPr id="13" name="Rectangle à coins arrondis 12"/>
          <p:cNvSpPr/>
          <p:nvPr/>
        </p:nvSpPr>
        <p:spPr>
          <a:xfrm>
            <a:off x="2214546" y="4786322"/>
            <a:ext cx="571504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  <a:endParaRPr lang="fr-FR" sz="1600" dirty="0" smtClean="0"/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  <a:endParaRPr lang="en-US" sz="1600" dirty="0" smtClean="0"/>
          </a:p>
        </p:txBody>
      </p:sp>
      <p:sp>
        <p:nvSpPr>
          <p:cNvPr id="15" name="Rectangle à coins arrondis 14"/>
          <p:cNvSpPr/>
          <p:nvPr/>
        </p:nvSpPr>
        <p:spPr>
          <a:xfrm>
            <a:off x="5572132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err="1" smtClean="0"/>
              <a:t>plpgsql</a:t>
            </a:r>
            <a:endParaRPr lang="fr-FR" sz="1600" dirty="0" smtClean="0"/>
          </a:p>
          <a:p>
            <a:pPr algn="ctr"/>
            <a:r>
              <a:rPr lang="fr-FR" sz="1600" dirty="0" smtClean="0"/>
              <a:t> </a:t>
            </a:r>
            <a:r>
              <a:rPr lang="fr-FR" sz="1600" dirty="0" err="1" smtClean="0"/>
              <a:t>wrapper</a:t>
            </a:r>
            <a:endParaRPr lang="fr-FR" sz="1600" dirty="0" smtClean="0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</a:t>
            </a:r>
            <a:r>
              <a:rPr lang="fr-FR" sz="1600" dirty="0" err="1" smtClean="0"/>
              <a:t>query</a:t>
            </a:r>
            <a:endParaRPr lang="fr-FR" sz="1600" dirty="0" smtClean="0"/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4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0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0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18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err="1" smtClean="0">
                <a:hlinkClick r:id="rId3"/>
              </a:rPr>
              <a:t>nnclust</a:t>
            </a:r>
            <a:r>
              <a:rPr lang="en-US" cap="none" dirty="0" smtClean="0"/>
              <a:t> , method = minimum spanning tree</a:t>
            </a:r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28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4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PL/PGSQL </a:t>
            </a:r>
            <a:r>
              <a:rPr lang="en-US" dirty="0" smtClean="0">
                <a:hlinkClick r:id="rId2"/>
              </a:rPr>
              <a:t>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proof </a:t>
            </a:r>
            <a:r>
              <a:rPr lang="en-US" dirty="0" smtClean="0">
                <a:solidFill>
                  <a:srgbClr val="FF0000"/>
                </a:solidFill>
              </a:rPr>
              <a:t>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</a:t>
            </a:r>
            <a:r>
              <a:rPr lang="en-US" cap="none" dirty="0" smtClean="0"/>
              <a:t>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</a:t>
            </a:r>
            <a:r>
              <a:rPr lang="en-US" dirty="0" err="1" smtClean="0"/>
              <a:t>Bbox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computed pixels</a:t>
            </a:r>
          </a:p>
          <a:p>
            <a:pPr lvl="1"/>
            <a:endParaRPr lang="en-US" cap="none" dirty="0" smtClean="0"/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3" cstate="print"/>
          <a:srcRect l="32647" t="13868" r="15119" b="7549"/>
          <a:stretch>
            <a:fillRect/>
          </a:stretch>
        </p:blipFill>
        <p:spPr bwMode="auto">
          <a:xfrm>
            <a:off x="4000496" y="4732719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4" cstate="print"/>
          <a:srcRect l="9247" t="4587" r="9588" b="4816"/>
          <a:stretch>
            <a:fillRect/>
          </a:stretch>
        </p:blipFill>
        <p:spPr bwMode="auto">
          <a:xfrm>
            <a:off x="5929290" y="1643050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dirty="0" smtClean="0"/>
              <a:t>: </a:t>
            </a:r>
            <a:r>
              <a:rPr lang="en-US" dirty="0" smtClean="0"/>
              <a:t>Efficient </a:t>
            </a:r>
            <a:r>
              <a:rPr lang="en-US" dirty="0" smtClean="0"/>
              <a:t>storing/QUERYING/LOADING </a:t>
            </a:r>
            <a:r>
              <a:rPr lang="en-US" dirty="0" smtClean="0"/>
              <a:t>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server in complex architectures</a:t>
            </a:r>
          </a:p>
          <a:p>
            <a:endParaRPr lang="en-US" dirty="0" smtClean="0"/>
          </a:p>
          <a:p>
            <a:r>
              <a:rPr lang="en-US" dirty="0" smtClean="0"/>
              <a:t>A. references</a:t>
            </a:r>
          </a:p>
          <a:p>
            <a:r>
              <a:rPr lang="en-US" dirty="0" smtClean="0"/>
              <a:t>B. Annexes (screens, details)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30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err="1" smtClean="0"/>
              <a:t>tools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[1] J. </a:t>
            </a:r>
            <a:r>
              <a:rPr lang="fr-FR" dirty="0" err="1" smtClean="0"/>
              <a:t>Demantké</a:t>
            </a:r>
            <a:r>
              <a:rPr lang="fr-FR" dirty="0" smtClean="0"/>
              <a:t>: </a:t>
            </a:r>
            <a:r>
              <a:rPr lang="fr-FR" dirty="0" err="1" smtClean="0"/>
              <a:t>thesis</a:t>
            </a:r>
            <a:endParaRPr lang="fr-FR" dirty="0" smtClean="0"/>
          </a:p>
          <a:p>
            <a:r>
              <a:rPr lang="fr-FR" dirty="0" smtClean="0"/>
              <a:t>[2] P. </a:t>
            </a:r>
            <a:r>
              <a:rPr lang="fr-FR" dirty="0" err="1" smtClean="0"/>
              <a:t>Ramsey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> of </a:t>
            </a:r>
            <a:r>
              <a:rPr lang="fr-FR" dirty="0" err="1" smtClean="0"/>
              <a:t>PointCloud</a:t>
            </a:r>
            <a:r>
              <a:rPr lang="fr-FR" dirty="0" smtClean="0"/>
              <a:t> : </a:t>
            </a:r>
            <a:r>
              <a:rPr lang="fr-FR" dirty="0" smtClean="0"/>
              <a:t>boundlessgeo.com/</a:t>
            </a:r>
            <a:r>
              <a:rPr lang="fr-FR" dirty="0" err="1" smtClean="0"/>
              <a:t>wp</a:t>
            </a:r>
            <a:r>
              <a:rPr lang="fr-FR" dirty="0" smtClean="0"/>
              <a:t>-content/</a:t>
            </a:r>
            <a:r>
              <a:rPr lang="fr-FR" dirty="0" err="1" smtClean="0"/>
              <a:t>uploads</a:t>
            </a:r>
            <a:r>
              <a:rPr lang="fr-FR" dirty="0" smtClean="0"/>
              <a:t>/2013/10/pgpointcloud-foss4-2013.pdf</a:t>
            </a:r>
            <a:endParaRPr lang="fr-FR" dirty="0" smtClean="0"/>
          </a:p>
          <a:p>
            <a:r>
              <a:rPr lang="fr-FR" dirty="0" smtClean="0"/>
              <a:t>[3] : Point </a:t>
            </a:r>
            <a:r>
              <a:rPr lang="fr-FR" dirty="0" err="1" smtClean="0"/>
              <a:t>cloud</a:t>
            </a:r>
            <a:r>
              <a:rPr lang="fr-FR" dirty="0" smtClean="0"/>
              <a:t> data management</a:t>
            </a:r>
            <a:br>
              <a:rPr lang="fr-FR" dirty="0" smtClean="0"/>
            </a:br>
            <a:r>
              <a:rPr lang="fr-FR" i="1" dirty="0" smtClean="0"/>
              <a:t>P. </a:t>
            </a:r>
            <a:r>
              <a:rPr lang="fr-FR" i="1" dirty="0" smtClean="0"/>
              <a:t>van </a:t>
            </a:r>
            <a:r>
              <a:rPr lang="fr-FR" i="1" dirty="0" err="1" smtClean="0"/>
              <a:t>Oosterom</a:t>
            </a:r>
            <a:r>
              <a:rPr lang="fr-FR" i="1" dirty="0" smtClean="0"/>
              <a:t>, </a:t>
            </a:r>
            <a:r>
              <a:rPr lang="fr-FR" i="1" dirty="0" smtClean="0"/>
              <a:t>S. </a:t>
            </a:r>
            <a:r>
              <a:rPr lang="fr-FR" i="1" dirty="0" err="1" smtClean="0"/>
              <a:t>Ravada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Horhammer</a:t>
            </a:r>
            <a:r>
              <a:rPr lang="fr-FR" i="1" dirty="0" smtClean="0"/>
              <a:t>, </a:t>
            </a:r>
            <a:r>
              <a:rPr lang="fr-FR" i="1" dirty="0" smtClean="0"/>
              <a:t>O. </a:t>
            </a:r>
            <a:r>
              <a:rPr lang="fr-FR" i="1" dirty="0" smtClean="0"/>
              <a:t>Marinez </a:t>
            </a:r>
            <a:r>
              <a:rPr lang="fr-FR" i="1" dirty="0" err="1" smtClean="0"/>
              <a:t>Rubi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Ivanova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Kodde</a:t>
            </a:r>
            <a:r>
              <a:rPr lang="fr-FR" i="1" dirty="0" smtClean="0"/>
              <a:t> </a:t>
            </a:r>
            <a:r>
              <a:rPr lang="fr-FR" i="1" dirty="0" smtClean="0"/>
              <a:t>and </a:t>
            </a:r>
            <a:r>
              <a:rPr lang="fr-FR" i="1" dirty="0" smtClean="0"/>
              <a:t>T. </a:t>
            </a:r>
            <a:r>
              <a:rPr lang="fr-FR" i="1" dirty="0" err="1" smtClean="0"/>
              <a:t>Tijssen</a:t>
            </a:r>
            <a:r>
              <a:rPr lang="fr-FR" i="1" dirty="0" smtClean="0"/>
              <a:t/>
            </a:r>
            <a:br>
              <a:rPr lang="fr-FR" i="1" dirty="0" smtClean="0"/>
            </a:br>
            <a:r>
              <a:rPr lang="en-US" i="1" dirty="0" err="1" smtClean="0"/>
              <a:t>IQmulus</a:t>
            </a:r>
            <a:r>
              <a:rPr lang="en-US" i="1" dirty="0" smtClean="0"/>
              <a:t> Workshop on Processing Large Geospatial Data, 8 July 2014, Cardiff, Wales, </a:t>
            </a:r>
            <a:r>
              <a:rPr lang="en-US" i="1" dirty="0" smtClean="0"/>
              <a:t>UK</a:t>
            </a:r>
          </a:p>
          <a:p>
            <a:r>
              <a:rPr lang="en-US" altLang="fr-FR" dirty="0" smtClean="0"/>
              <a:t>[4] R</a:t>
            </a:r>
            <a:r>
              <a:rPr lang="en-US" altLang="fr-FR" dirty="0" smtClean="0"/>
              <a:t>: a free software for statistical analysis</a:t>
            </a:r>
            <a:br>
              <a:rPr lang="en-US" altLang="fr-FR" dirty="0" smtClean="0"/>
            </a:br>
            <a:r>
              <a:rPr lang="fr-FR" altLang="fr-FR" b="0" dirty="0" smtClean="0"/>
              <a:t>Introduction to the </a:t>
            </a:r>
            <a:r>
              <a:rPr lang="fr-FR" altLang="fr-FR" b="0" dirty="0" err="1" smtClean="0"/>
              <a:t>analysis</a:t>
            </a:r>
            <a:r>
              <a:rPr lang="fr-FR" altLang="fr-FR" b="0" dirty="0" smtClean="0"/>
              <a:t> of </a:t>
            </a:r>
            <a:r>
              <a:rPr lang="fr-FR" altLang="fr-FR" b="0" dirty="0" err="1" smtClean="0"/>
              <a:t>geographical</a:t>
            </a:r>
            <a:r>
              <a:rPr lang="fr-FR" altLang="fr-FR" b="0" dirty="0" smtClean="0"/>
              <a:t> data </a:t>
            </a:r>
            <a:r>
              <a:rPr lang="fr-FR" altLang="fr-FR" b="0" dirty="0" err="1" smtClean="0"/>
              <a:t>with</a:t>
            </a:r>
            <a:r>
              <a:rPr lang="fr-FR" altLang="fr-FR" b="0" dirty="0" smtClean="0"/>
              <a:t>  </a:t>
            </a:r>
            <a:r>
              <a:rPr lang="fr-FR" altLang="fr-FR" b="0" dirty="0" smtClean="0"/>
              <a:t>R; 2014 ; R. Cura, H. Mathian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POINTCLOUD</a:t>
            </a:r>
          </a:p>
          <a:p>
            <a:r>
              <a:rPr lang="fr-FR" dirty="0" err="1" smtClean="0"/>
              <a:t>CLoudCompare</a:t>
            </a:r>
            <a:endParaRPr lang="fr-FR" dirty="0" smtClean="0"/>
          </a:p>
          <a:p>
            <a:r>
              <a:rPr lang="fr-FR" dirty="0" smtClean="0"/>
              <a:t>RPLY</a:t>
            </a:r>
          </a:p>
          <a:p>
            <a:endParaRPr lang="fr-FR" dirty="0" smtClean="0"/>
          </a:p>
          <a:p>
            <a:r>
              <a:rPr lang="fr-FR" dirty="0" smtClean="0"/>
              <a:t>QGIS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36867" name="Picture 3" descr="E:\RemiCura\PROJETS\Postgres_Day_2014_10_RemiC\presentation\src\these_jerome_demantke_sensor_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8104739" cy="4929198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857488" y="6215082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[1]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_introduction</a:t>
            </a:r>
            <a:r>
              <a:rPr lang="fr-FR" dirty="0" smtClean="0"/>
              <a:t> aux nuages de points &amp; les problématiques de ce genre de données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_serveur</a:t>
            </a:r>
            <a:r>
              <a:rPr lang="fr-FR" dirty="0" smtClean="0"/>
              <a:t> de nuages de points 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_stockage</a:t>
            </a:r>
            <a:r>
              <a:rPr lang="fr-FR" dirty="0" smtClean="0"/>
              <a:t> en base de données avec </a:t>
            </a:r>
            <a:r>
              <a:rPr lang="fr-FR" dirty="0" err="1" smtClean="0"/>
              <a:t>PointCloud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_chargement</a:t>
            </a:r>
            <a:r>
              <a:rPr lang="fr-FR" dirty="0" smtClean="0"/>
              <a:t> rapide et parallèle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_indexations</a:t>
            </a:r>
            <a:r>
              <a:rPr lang="fr-FR" dirty="0" smtClean="0"/>
              <a:t> et performances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Visu :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2D dans QGIS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3D interactive dans </a:t>
            </a:r>
            <a:r>
              <a:rPr lang="fr-FR" dirty="0" err="1" smtClean="0"/>
              <a:t>ITowns</a:t>
            </a:r>
            <a:r>
              <a:rPr lang="fr-FR" dirty="0" smtClean="0"/>
              <a:t>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(une base de 0.6 milliard et une base de 5.8 milliards de points)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_niveaux</a:t>
            </a:r>
            <a:r>
              <a:rPr lang="fr-FR" dirty="0" smtClean="0"/>
              <a:t> de détails (</a:t>
            </a:r>
            <a:r>
              <a:rPr lang="fr-FR" dirty="0" err="1" smtClean="0"/>
              <a:t>quadtree</a:t>
            </a:r>
            <a:r>
              <a:rPr lang="fr-FR" dirty="0" smtClean="0"/>
              <a:t>/</a:t>
            </a:r>
            <a:r>
              <a:rPr lang="fr-FR" dirty="0" err="1" smtClean="0"/>
              <a:t>octree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_analyse</a:t>
            </a:r>
            <a:r>
              <a:rPr lang="fr-FR" dirty="0" smtClean="0"/>
              <a:t> basique ( PL/R  )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Processing</a:t>
            </a:r>
            <a:r>
              <a:rPr lang="fr-FR" dirty="0" smtClean="0"/>
              <a:t>  Pl/python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_conversion</a:t>
            </a:r>
            <a:r>
              <a:rPr lang="fr-FR" dirty="0" smtClean="0"/>
              <a:t> en raster &amp; traitements image basiques en base.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par un </a:t>
            </a:r>
            <a:r>
              <a:rPr lang="fr-FR" dirty="0" err="1" smtClean="0"/>
              <a:t>algo</a:t>
            </a:r>
            <a:r>
              <a:rPr lang="fr-FR" dirty="0" smtClean="0"/>
              <a:t> interactif de détection de bord de trottoir (+zoo </a:t>
            </a:r>
            <a:r>
              <a:rPr lang="fr-FR" dirty="0" err="1" smtClean="0"/>
              <a:t>project</a:t>
            </a:r>
            <a:r>
              <a:rPr lang="fr-FR" dirty="0" smtClean="0"/>
              <a:t>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_perspectives</a:t>
            </a:r>
            <a:endParaRPr lang="fr-FR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LOD maison</a:t>
            </a:r>
          </a:p>
          <a:p>
            <a:pPr eaLnBrk="1" hangingPunct="1"/>
            <a:r>
              <a:rPr lang="fr-FR" smtClean="0"/>
              <a:t>Index et filtrage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PLR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Analyse de </a:t>
            </a:r>
            <a:r>
              <a:rPr lang="fr-FR" dirty="0" err="1" smtClean="0"/>
              <a:t>correlation</a:t>
            </a:r>
            <a:endParaRPr lang="fr-FR" dirty="0" smtClean="0"/>
          </a:p>
          <a:p>
            <a:pPr eaLnBrk="1" hangingPunct="1"/>
            <a:r>
              <a:rPr lang="fr-FR" dirty="0" err="1" smtClean="0"/>
              <a:t>Spline</a:t>
            </a:r>
            <a:r>
              <a:rPr lang="fr-FR" dirty="0" smtClean="0"/>
              <a:t> </a:t>
            </a:r>
            <a:r>
              <a:rPr lang="fr-FR" dirty="0" err="1" smtClean="0"/>
              <a:t>fitting</a:t>
            </a:r>
            <a:endParaRPr lang="fr-FR" dirty="0" smtClean="0"/>
          </a:p>
          <a:p>
            <a:pPr eaLnBrk="1" hangingPunct="1"/>
            <a:r>
              <a:rPr lang="fr-FR" dirty="0" err="1" smtClean="0"/>
              <a:t>Clustering</a:t>
            </a:r>
            <a:r>
              <a:rPr lang="fr-FR" dirty="0" smtClean="0"/>
              <a:t> (espace </a:t>
            </a:r>
            <a:r>
              <a:rPr lang="fr-FR" dirty="0" err="1" smtClean="0"/>
              <a:t>eucl</a:t>
            </a:r>
            <a:r>
              <a:rPr lang="fr-FR" dirty="0" smtClean="0"/>
              <a:t>+</a:t>
            </a:r>
            <a:r>
              <a:rPr lang="fr-FR" dirty="0" err="1" smtClean="0"/>
              <a:t>reflectance</a:t>
            </a:r>
            <a:r>
              <a:rPr lang="fr-FR" dirty="0" smtClean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</a:t>
            </a:r>
            <a:r>
              <a:rPr lang="en-US" dirty="0" smtClean="0"/>
              <a:t>magnitude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python</a:t>
            </a:r>
          </a:p>
        </p:txBody>
      </p:sp>
      <p:sp>
        <p:nvSpPr>
          <p:cNvPr id="614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Icp</a:t>
            </a:r>
          </a:p>
          <a:p>
            <a:pPr eaLnBrk="1" hangingPunct="1"/>
            <a:r>
              <a:rPr lang="fr-FR" smtClean="0"/>
              <a:t>filtrage</a:t>
            </a:r>
          </a:p>
          <a:p>
            <a:pPr eaLnBrk="1" hangingPunct="1"/>
            <a:r>
              <a:rPr lang="fr-FR" smtClean="0"/>
              <a:t>Detection de plan</a:t>
            </a:r>
          </a:p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Comparaison </a:t>
            </a:r>
            <a:r>
              <a:rPr lang="fr-FR" dirty="0" err="1" smtClean="0"/>
              <a:t>plpythonu</a:t>
            </a:r>
            <a:r>
              <a:rPr lang="fr-FR" dirty="0" smtClean="0"/>
              <a:t>/</a:t>
            </a:r>
            <a:r>
              <a:rPr lang="fr-FR" dirty="0" err="1" smtClean="0"/>
              <a:t>plr</a:t>
            </a:r>
            <a:r>
              <a:rPr lang="fr-FR" dirty="0" smtClean="0"/>
              <a:t> avec le package «  </a:t>
            </a:r>
            <a:r>
              <a:rPr lang="fr-FR" dirty="0" err="1" smtClean="0"/>
              <a:t>fastcluster</a:t>
            </a:r>
            <a:r>
              <a:rPr lang="fr-FR" smtClean="0"/>
              <a:t>»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vtk </a:t>
            </a:r>
            <a:br>
              <a:rPr lang="fr-FR" smtClean="0"/>
            </a:br>
            <a:r>
              <a:rPr lang="fr-FR" smtClean="0"/>
              <a:t> Icp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http://www.vtk.org/Wiki/VTK/Examples/Python/IterativeClosestPoints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85938"/>
            <a:ext cx="7772400" cy="18145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PCL :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de plans</a:t>
            </a:r>
            <a:br>
              <a:rPr lang="fr-FR" dirty="0" smtClean="0"/>
            </a:br>
            <a:r>
              <a:rPr lang="fr-FR" dirty="0" smtClean="0"/>
              <a:t>filtrage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>
                <a:hlinkClick r:id="rId2"/>
              </a:rPr>
              <a:t>https://github.com/strawlab/python-pcl/blob/master/tests/test.py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https://github.com/strawlab/python-pcl/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Conversion en raster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Cuisine perso + trick pour </a:t>
            </a:r>
            <a:r>
              <a:rPr lang="fr-FR" dirty="0" err="1" smtClean="0"/>
              <a:t>ecrire</a:t>
            </a:r>
            <a:r>
              <a:rPr lang="fr-FR" dirty="0" smtClean="0"/>
              <a:t> les fichiers </a:t>
            </a:r>
            <a:r>
              <a:rPr lang="fr-FR" dirty="0" err="1" smtClean="0"/>
              <a:t>rapidemment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Filtrage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Opencv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smtClean="0"/>
              <a:t>Image basique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Detection</a:t>
            </a:r>
            <a:r>
              <a:rPr lang="fr-FR" dirty="0" smtClean="0"/>
              <a:t> de cercle/lignes (</a:t>
            </a:r>
            <a:r>
              <a:rPr lang="fr-FR" dirty="0" err="1" smtClean="0"/>
              <a:t>hough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Detecteurs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Matching</a:t>
            </a:r>
            <a:r>
              <a:rPr lang="fr-FR" dirty="0" smtClean="0"/>
              <a:t> pour trouver les marquages « </a:t>
            </a:r>
            <a:r>
              <a:rPr lang="fr-FR" dirty="0" err="1" smtClean="0"/>
              <a:t>velos</a:t>
            </a:r>
            <a:r>
              <a:rPr lang="fr-FR" dirty="0" smtClean="0"/>
              <a:t> »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http://docs.opencv.org/trunk/doc/py_tutorials/py_feature2d/py_feature_homography/py_feature_homography.html#py-feature-homography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Traitement d’image basique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http://docs.opencv.org/trunk/doc/py_tutorials/py_tutorials.html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Gradient + </a:t>
            </a:r>
            <a:r>
              <a:rPr lang="fr-FR" dirty="0" err="1" smtClean="0"/>
              <a:t>Detection</a:t>
            </a:r>
            <a:r>
              <a:rPr lang="fr-FR" dirty="0" smtClean="0"/>
              <a:t> de cercle avec </a:t>
            </a:r>
            <a:r>
              <a:rPr lang="fr-FR" dirty="0" err="1" smtClean="0"/>
              <a:t>OpenCV</a:t>
            </a:r>
            <a:endParaRPr lang="fr-FR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avancé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24/06</a:t>
            </a:r>
          </a:p>
        </p:txBody>
      </p:sp>
      <p:sp>
        <p:nvSpPr>
          <p:cNvPr id="1331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Travail sur clustering dans 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Loading data</a:t>
            </a:r>
          </a:p>
        </p:txBody>
      </p:sp>
      <p:sp>
        <p:nvSpPr>
          <p:cNvPr id="1433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Use the github project PointCloud_In_DB</a:t>
            </a:r>
          </a:p>
          <a:p>
            <a:pPr eaLnBrk="1" hangingPunct="1"/>
            <a:r>
              <a:rPr lang="fr-FR" smtClean="0"/>
              <a:t>Get the data from IGN pointcloud benchmark</a:t>
            </a:r>
          </a:p>
          <a:p>
            <a:pPr eaLnBrk="1" hangingPunct="1"/>
            <a:r>
              <a:rPr lang="fr-FR" smtClean="0"/>
              <a:t>Follow instruction of github project</a:t>
            </a:r>
          </a:p>
          <a:p>
            <a:pPr eaLnBrk="1" hangingPunct="1"/>
            <a:r>
              <a:rPr lang="fr-FR" smtClean="0"/>
              <a:t>Install IGN spatial ref using the github project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Pour ecrire les raster qqpart :</a:t>
            </a:r>
          </a:p>
          <a:p>
            <a:pPr eaLnBrk="1" hangingPunct="1"/>
            <a:r>
              <a:rPr lang="fr-FR" smtClean="0"/>
              <a:t>write_file_texte</a:t>
            </a:r>
          </a:p>
          <a:p>
            <a:pPr eaLnBrk="1" hangingPunct="1"/>
            <a:r>
              <a:rPr lang="fr-FR" smtClean="0"/>
              <a:t>Activer les sorties pour les rasters 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Note: sexy point cloud images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5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building detection</a:t>
            </a:r>
          </a:p>
        </p:txBody>
      </p:sp>
      <p:sp>
        <p:nvSpPr>
          <p:cNvPr id="1741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max height, pixel size = 10cm,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above the laser</a:t>
            </a:r>
          </a:p>
          <a:p>
            <a:pPr lvl="1"/>
            <a:r>
              <a:rPr lang="fr-FR" sz="1400" smtClean="0"/>
              <a:t>Keep only pixel that have more than 100 pts/pixel</a:t>
            </a:r>
          </a:p>
          <a:p>
            <a:pPr lvl="1"/>
            <a:r>
              <a:rPr lang="fr-FR" sz="1400" smtClean="0"/>
              <a:t>Export tif</a:t>
            </a:r>
          </a:p>
          <a:p>
            <a:r>
              <a:rPr lang="fr-FR" sz="1400" smtClean="0"/>
              <a:t>Use sfcgal to consolidate lines</a:t>
            </a:r>
          </a:p>
          <a:p>
            <a:pPr lvl="1"/>
            <a:r>
              <a:rPr lang="fr-FR" sz="1400" smtClean="0"/>
              <a:t>Execute sfcgal.sql to enable the sfcgal functions.</a:t>
            </a:r>
          </a:p>
          <a:p>
            <a:pPr lvl="1"/>
            <a:r>
              <a:rPr lang="fr-FR" sz="1400" smtClean="0"/>
              <a:t>Execute code  : 120 sec, complex sql</a:t>
            </a:r>
          </a:p>
          <a:p>
            <a:r>
              <a:rPr lang="fr-FR" sz="2200" smtClean="0"/>
              <a:t>Use python to consolidate lines</a:t>
            </a:r>
          </a:p>
          <a:p>
            <a:pPr lvl="1"/>
            <a:r>
              <a:rPr lang="fr-FR" sz="1800" smtClean="0"/>
              <a:t>1 sec , very few lines.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sidewalk detection</a:t>
            </a:r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min height, pixel size = 5cm,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between -3 and -2 meters (relativ to laser (ground = -2.5meter))</a:t>
            </a:r>
          </a:p>
          <a:p>
            <a:pPr lvl="1"/>
            <a:r>
              <a:rPr lang="fr-FR" sz="1400" smtClean="0"/>
              <a:t>Compute sobel filtering on Z ,using mask found before (nota : gives the local height variation)</a:t>
            </a:r>
          </a:p>
          <a:p>
            <a:pPr lvl="1"/>
            <a:r>
              <a:rPr lang="fr-FR" sz="1400" smtClean="0"/>
              <a:t>Keep values between 1cm and 12 cm (official possible height)</a:t>
            </a:r>
          </a:p>
          <a:p>
            <a:pPr lvl="1"/>
            <a:r>
              <a:rPr lang="fr-FR" sz="1400" smtClean="0"/>
              <a:t>Export tif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Pointcloud processing : </a:t>
            </a:r>
            <a:br>
              <a:rPr lang="fr-FR" smtClean="0"/>
            </a:br>
            <a:r>
              <a:rPr lang="fr-FR" smtClean="0"/>
              <a:t>from patch to python numpy array</a:t>
            </a:r>
          </a:p>
        </p:txBody>
      </p:sp>
      <p:sp>
        <p:nvSpPr>
          <p:cNvPr id="1945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smtClean="0"/>
              <a:t>Get function array_of_array from PPPP_utilities</a:t>
            </a:r>
          </a:p>
          <a:p>
            <a:r>
              <a:rPr lang="fr-FR" sz="1800" smtClean="0"/>
              <a:t>Get function from PPPP/pointcloud : rc_explode</a:t>
            </a:r>
          </a:p>
          <a:p>
            <a:endParaRPr lang="fr-FR" sz="1800" smtClean="0"/>
          </a:p>
          <a:p>
            <a:endParaRPr lang="fr-FR" sz="1800" smtClean="0"/>
          </a:p>
          <a:p>
            <a:r>
              <a:rPr lang="fr-FR" sz="1800" smtClean="0"/>
              <a:t>Using pointcloud to perform plan and cylinder detection : env 1sec/patchde 4k points</a:t>
            </a:r>
          </a:p>
          <a:p>
            <a:endParaRPr lang="fr-FR" sz="1800" smtClean="0"/>
          </a:p>
          <a:p>
            <a:r>
              <a:rPr lang="fr-FR" sz="1800" smtClean="0"/>
              <a:t>Using sclearn to perfomr ICA : same</a:t>
            </a:r>
          </a:p>
          <a:p>
            <a:endParaRPr lang="fr-FR" sz="1800" smtClean="0"/>
          </a:p>
          <a:p>
            <a:r>
              <a:rPr lang="fr-FR" sz="1800" smtClean="0"/>
              <a:t>Using sclearn to perform dbscan : 4sec + using point cloud for normal computation + using pointcloud for outliers removal	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id</a:t>
            </a:r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</a:t>
            </a:r>
            <a:r>
              <a:rPr lang="en-US" dirty="0" err="1" smtClean="0"/>
              <a:t>Kinect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6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9/24/2014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7</a:t>
            </a:fld>
            <a:r>
              <a:rPr lang="en-US" smtClean="0"/>
              <a:t>/</a:t>
            </a:r>
            <a:endParaRPr lang="en-US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3" cstate="print"/>
          <a:srcRect r="25604"/>
          <a:stretch>
            <a:fillRect/>
          </a:stretch>
        </p:blipFill>
        <p:spPr bwMode="auto">
          <a:xfrm>
            <a:off x="0" y="2099951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smtClean="0"/>
              <a:t>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21481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smtClean="0"/>
              <a:t>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Devices are cheap-</a:t>
            </a:r>
            <a:r>
              <a:rPr lang="en-US" dirty="0" err="1" smtClean="0"/>
              <a:t>ish</a:t>
            </a:r>
            <a:endParaRPr lang="en-US" dirty="0" smtClean="0"/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</a:t>
            </a:r>
            <a:r>
              <a:rPr lang="en-US" dirty="0" err="1" smtClean="0"/>
              <a:t>Outch</a:t>
            </a:r>
            <a:r>
              <a:rPr lang="en-US" dirty="0" smtClean="0"/>
              <a:t> 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agency: 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personal copy of it is not an option. 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66483</TotalTime>
  <Words>2368</Words>
  <Application>Microsoft Office PowerPoint</Application>
  <PresentationFormat>Affichage à l'écran (4:3)</PresentationFormat>
  <Paragraphs>566</Paragraphs>
  <Slides>53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4" baseType="lpstr">
      <vt:lpstr>Masque contenu</vt:lpstr>
      <vt:lpstr>A Postgres  Server for point clouds storage and processing</vt:lpstr>
      <vt:lpstr>Warning </vt:lpstr>
      <vt:lpstr>SUmmary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DBMS?</vt:lpstr>
      <vt:lpstr>Why use a DBMS?</vt:lpstr>
      <vt:lpstr>Why use a DBMS?</vt:lpstr>
      <vt:lpstr>Why use a DBMS?</vt:lpstr>
      <vt:lpstr>Why use a DBMS?</vt:lpstr>
      <vt:lpstr>Why use a DBMS?</vt:lpstr>
      <vt:lpstr>PointCloud :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ressources</vt:lpstr>
      <vt:lpstr>Doc</vt:lpstr>
      <vt:lpstr>TOOLS</vt:lpstr>
      <vt:lpstr>Annexes</vt:lpstr>
      <vt:lpstr>ANNEXES</vt:lpstr>
      <vt:lpstr>Diapositive 35</vt:lpstr>
      <vt:lpstr>Diapositive 36</vt:lpstr>
      <vt:lpstr>Demo postgres </vt:lpstr>
      <vt:lpstr>Demo postgres </vt:lpstr>
      <vt:lpstr>Demo PLR</vt:lpstr>
      <vt:lpstr>Demo python</vt:lpstr>
      <vt:lpstr>Comparaison plpythonu/plr avec le package «  fastcluster»</vt:lpstr>
      <vt:lpstr>vtk   Icp</vt:lpstr>
      <vt:lpstr>PCL :  Detection de plans filtrage</vt:lpstr>
      <vt:lpstr>Conversion en raster </vt:lpstr>
      <vt:lpstr>Traitement d’image basique</vt:lpstr>
      <vt:lpstr>avancé</vt:lpstr>
      <vt:lpstr>24/06</vt:lpstr>
      <vt:lpstr>Loading data</vt:lpstr>
      <vt:lpstr>Patch To Raster</vt:lpstr>
      <vt:lpstr>Patch To Raster</vt:lpstr>
      <vt:lpstr>Image processing :  building detection</vt:lpstr>
      <vt:lpstr>Image processing :  sidewalk detection</vt:lpstr>
      <vt:lpstr>Pointcloud processing :  from patch to python numpy array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4793</cp:revision>
  <dcterms:created xsi:type="dcterms:W3CDTF">2012-04-02T16:43:32Z</dcterms:created>
  <dcterms:modified xsi:type="dcterms:W3CDTF">2014-09-24T16:42:49Z</dcterms:modified>
</cp:coreProperties>
</file>